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09" r:id="rId6"/>
  </p:sldMasterIdLst>
  <p:notesMasterIdLst>
    <p:notesMasterId r:id="rId29"/>
  </p:notesMasterIdLst>
  <p:sldIdLst>
    <p:sldId id="284" r:id="rId7"/>
    <p:sldId id="315" r:id="rId8"/>
    <p:sldId id="316" r:id="rId9"/>
    <p:sldId id="367" r:id="rId10"/>
    <p:sldId id="383" r:id="rId11"/>
    <p:sldId id="575" r:id="rId12"/>
    <p:sldId id="573" r:id="rId13"/>
    <p:sldId id="576" r:id="rId14"/>
    <p:sldId id="577" r:id="rId15"/>
    <p:sldId id="582" r:id="rId16"/>
    <p:sldId id="583" r:id="rId17"/>
    <p:sldId id="585" r:id="rId18"/>
    <p:sldId id="578" r:id="rId19"/>
    <p:sldId id="586" r:id="rId20"/>
    <p:sldId id="384" r:id="rId21"/>
    <p:sldId id="363" r:id="rId22"/>
    <p:sldId id="390" r:id="rId23"/>
    <p:sldId id="391" r:id="rId24"/>
    <p:sldId id="325" r:id="rId25"/>
    <p:sldId id="587" r:id="rId26"/>
    <p:sldId id="388" r:id="rId27"/>
    <p:sldId id="57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7" autoAdjust="0"/>
    <p:restoredTop sz="86426" autoAdjust="0"/>
  </p:normalViewPr>
  <p:slideViewPr>
    <p:cSldViewPr>
      <p:cViewPr varScale="1">
        <p:scale>
          <a:sx n="63" d="100"/>
          <a:sy n="63" d="100"/>
        </p:scale>
        <p:origin x="1254" y="60"/>
      </p:cViewPr>
      <p:guideLst>
        <p:guide orient="horz" pos="2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86B1CB-47C8-4550-91F6-2B9437409E75}" type="datetimeFigureOut">
              <a:rPr lang="en-US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BBCCF8-B461-48D3-B684-2B236B805BA5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4A2D-1433-4761-BC71-98BC28790FD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66367-DC5A-4B78-8985-4D66B3789DC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F82CE-C4D1-4C89-B092-FD8F7EBF482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8FF61-775B-4FF6-9D0A-B5AE401753F2}" type="datetimeFigureOut">
              <a:rPr lang="en-US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87B1-0A70-461D-91A2-537180850FE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5357-CD41-4EB9-881D-7E4B7F382246}" type="datetimeFigureOut">
              <a:rPr lang="en-US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6B461-7CEE-4D10-93B8-78A95E02202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CAF56-D255-4B45-BC3B-DAFCCA94FBF1}" type="datetimeFigureOut">
              <a:rPr lang="en-US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F524F-CC57-47C6-88E2-73B9A9A5B18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4DCF8-2F79-4EA0-87EA-DF2A5741928B}" type="datetimeFigureOut">
              <a:rPr lang="en-US"/>
              <a:t>10/16/2021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1FE2-FDF3-4F43-B4E6-A2DC9442F2B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7FCF-760B-4FFA-9462-E21FEDE89F98}" type="datetimeFigureOut">
              <a:rPr lang="en-US"/>
              <a:t>10/16/2021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DE1A3-8A79-416F-BE97-A44E992F87C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688CF-7AB0-4BC7-90BE-C3EDB1BCCE04}" type="datetimeFigureOut">
              <a:rPr lang="en-US"/>
              <a:t>10/16/2021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2367-68DD-4624-B3EB-0DC96CF1EC4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554E-2124-4C97-B07A-28342864CC55}" type="datetimeFigureOut">
              <a:rPr lang="en-US"/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944E-6601-4F29-A239-313153476AC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CC69-0B03-4952-95E3-7982F5F9746B}" type="datetimeFigureOut">
              <a:rPr lang="en-US"/>
              <a:t>10/16/2021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A2571-3CBA-45B5-AF0A-5B02E63D531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AF19-BA6D-4C9F-B10A-C6CB9800500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585B-CE04-49C2-9168-2A210B872307}" type="datetimeFigureOut">
              <a:rPr lang="en-US"/>
              <a:t>10/16/2021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1CE10-F6BF-4008-AB70-D52A23344AF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F22E-588D-4997-A4F6-E125ECABD686}" type="datetimeFigureOut">
              <a:rPr lang="en-US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F60D4-4927-4C0B-8421-9BA4C98CB8C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42F89-777D-4BE7-8607-35FC4C80A851}" type="datetimeFigureOut">
              <a:rPr lang="en-US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FB47-9AA1-4628-BF94-29C3FED7A88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4A51A-13A7-4D9C-8525-DF8DE3F29AC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298B-6FCE-474F-B5C4-1DE124AC084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F08C-6C93-41F9-B28A-917701CC331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0C0DC-C768-4153-A7E1-322EAD8371A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6F152-47F1-402D-9B9E-C893D1B622C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0C27D-B9D5-4A8C-BBC0-70C5FCFFE9F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A6605-8438-4B64-BC06-B00F5A6F664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3A47-0184-466F-AC84-7870C7D7099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C0F5-DE2A-4330-AB27-9639E7E5271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3016-ECCA-4D1F-885E-1699C5DB571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CDAF1-C849-4060-B47F-9D5F7EBD9CE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C545-308C-476F-86EA-8BC4622A170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17693-5F63-433F-AB2C-00237BA04E8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C758E-154A-4683-BCAE-26A543C26B8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8CAE8-1372-447E-8887-65E6BBAE82B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F07D0-2A3D-47BA-9056-FD9FB93564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0E00-49F8-4186-AC67-F58A712DEE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6211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F07D0-2A3D-47BA-9056-FD9FB93564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0E00-49F8-4186-AC67-F58A712DEE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389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F07D0-2A3D-47BA-9056-FD9FB93564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0E00-49F8-4186-AC67-F58A712DEE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5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9181E-CC80-4518-ADAC-12134787BC1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F07D0-2A3D-47BA-9056-FD9FB93564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0E00-49F8-4186-AC67-F58A712DEE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2824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F07D0-2A3D-47BA-9056-FD9FB93564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0E00-49F8-4186-AC67-F58A712DEE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2599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F07D0-2A3D-47BA-9056-FD9FB93564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0E00-49F8-4186-AC67-F58A712DEE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7280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F07D0-2A3D-47BA-9056-FD9FB93564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0E00-49F8-4186-AC67-F58A712DEE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0158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F07D0-2A3D-47BA-9056-FD9FB93564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0E00-49F8-4186-AC67-F58A712DEE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8206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F07D0-2A3D-47BA-9056-FD9FB93564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0E00-49F8-4186-AC67-F58A712DEE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3586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F07D0-2A3D-47BA-9056-FD9FB93564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0E00-49F8-4186-AC67-F58A712DEE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4526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F07D0-2A3D-47BA-9056-FD9FB93564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0E00-49F8-4186-AC67-F58A712DEE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7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44B2-7DEB-4F18-8EBE-97BC32A7B31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0E38-F243-484D-99CB-062BEEF8D70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02DF-1154-40D4-81EE-7E471A8005A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/>
            </a:lvl1pPr>
          </a:lstStyle>
          <a:p>
            <a:pPr>
              <a:defRPr/>
            </a:pPr>
            <a:fld id="{87AAA7F5-3340-43A7-87D6-614B782A8C99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082C97-0E0F-4CEA-AFF9-004379EA16CC}" type="datetimeFigureOut">
              <a:rPr lang="en-US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E16695-1EF6-4849-93E4-C2B06100AC94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4C31C-4F91-4E1B-B44F-EAFC3053EA9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>
                <a:cs typeface="+mn-cs"/>
              </a:defRPr>
            </a:lvl1pPr>
          </a:lstStyle>
          <a:p>
            <a:pPr>
              <a:defRPr/>
            </a:pPr>
            <a:fld id="{3177C917-FF32-420F-8A1F-3E3FC0D1C1E3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251A9-6011-47AD-9E65-53E6E0B7B83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87D0-339C-4000-B82D-242F057171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F07D0-2A3D-47BA-9056-FD9FB935649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0E00-49F8-4186-AC67-F58A712DEE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23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635" y="304800"/>
            <a:ext cx="403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GDCD </a:t>
            </a:r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9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047115"/>
            <a:ext cx="7846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vi-VN" sz="48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919480" y="2110740"/>
            <a:ext cx="7446010" cy="4182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34035" y="156845"/>
            <a:ext cx="79038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VỀ </a:t>
            </a:r>
          </a:p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CHIẾN TRANH Ở VIỆT NAM</a:t>
            </a:r>
          </a:p>
        </p:txBody>
      </p:sp>
      <p:pic>
        <p:nvPicPr>
          <p:cNvPr id="111" name="Picture 110"/>
          <p:cNvPicPr/>
          <p:nvPr/>
        </p:nvPicPr>
        <p:blipFill>
          <a:blip r:embed="rId2"/>
          <a:stretch>
            <a:fillRect/>
          </a:stretch>
        </p:blipFill>
        <p:spPr>
          <a:xfrm>
            <a:off x="904240" y="1252855"/>
            <a:ext cx="7475220" cy="467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6385560" y="6400800"/>
            <a:ext cx="275844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Nguồn tin: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385560" y="6400800"/>
            <a:ext cx="27584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Nguồn tin: https://vnexpress.net/su-tan-khoc-cua-the-chien-ii-qua-anh-3210811.html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34035" y="156845"/>
            <a:ext cx="79038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VỀ </a:t>
            </a:r>
          </a:p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CHIẾN TRANH Ở VIỆT NAM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81000" y="5715000"/>
            <a:ext cx="84766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Bức ảnh chụp vào tháng 6/1965 ghi lại cảnh một gia đình sống sót sau trận chiến kéo dài 2 ngày đêm ở Đồng Xoài.</a:t>
            </a:r>
          </a:p>
        </p:txBody>
      </p:sp>
      <p:pic>
        <p:nvPicPr>
          <p:cNvPr id="109" name="Picture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616585" y="1263650"/>
            <a:ext cx="7962900" cy="4306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6324600" y="6477000"/>
            <a:ext cx="27584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Nguồn ảnh: https://phunutoday.vn/am-anh-nhung-giot-nuoc-mat-va-noi-dau-mang-ten-chien-tranh-d80323.html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34035" y="156845"/>
            <a:ext cx="79038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VỀ </a:t>
            </a:r>
          </a:p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CHIẾN TRANH Ở VIỆT NAM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81000" y="5715000"/>
            <a:ext cx="84766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Nhà cửa bị bom đạn phá đổ nát, người dân bị lính Mỹ lùa ra ngoài (ảnh chụp tại phía bắc Quy Nhơn ngày 6/9/1965)</a:t>
            </a:r>
          </a:p>
        </p:txBody>
      </p:sp>
      <p:pic>
        <p:nvPicPr>
          <p:cNvPr id="112" name="Picture 111"/>
          <p:cNvPicPr/>
          <p:nvPr/>
        </p:nvPicPr>
        <p:blipFill>
          <a:blip r:embed="rId2"/>
          <a:stretch>
            <a:fillRect/>
          </a:stretch>
        </p:blipFill>
        <p:spPr>
          <a:xfrm>
            <a:off x="659765" y="1368425"/>
            <a:ext cx="7694930" cy="4093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6324600" y="6477000"/>
            <a:ext cx="27584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Nguồn tin: http://gialaitv.vn/gioi-thieu/chien-tranh-viet-nam-qua-ong-kinh-cua-nha-bao-doat-giai-pulitzer/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34035" y="156845"/>
            <a:ext cx="79038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VỀ </a:t>
            </a:r>
          </a:p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CHIẾN TRANH Ở VIỆT NAM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34035" y="6019800"/>
            <a:ext cx="8070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Bệnh viện Bạch Mai trong trận bom B52 năm 1972</a:t>
            </a:r>
          </a:p>
        </p:txBody>
      </p:sp>
      <p:pic>
        <p:nvPicPr>
          <p:cNvPr id="108" name="Picture 107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8549640" cy="470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6324600" y="6477000"/>
            <a:ext cx="27584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Nguồn ảnh: https://phunuvietnam.vn/chien-tranh-khien-tre-nho-biet-noi-tu-chay-dau-tien-58461.htm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34035" y="156845"/>
            <a:ext cx="79038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VỀ </a:t>
            </a:r>
          </a:p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CHIẾN TRANH Ở VIỆT NAM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87070" y="5715000"/>
            <a:ext cx="7750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Nạn nhân chất độc da cam Việt Nam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385560" y="6400800"/>
            <a:ext cx="2758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Nguồn ảnh: https://daihoctantrao.edu.vn/tin-tuc-su-kien/ngay-vi-nan-nhan-chat-doc-da-cam-viet-nam-10-8!-2213.html</a:t>
            </a:r>
          </a:p>
        </p:txBody>
      </p:sp>
      <p:pic>
        <p:nvPicPr>
          <p:cNvPr id="113" name="Picture 112"/>
          <p:cNvPicPr/>
          <p:nvPr/>
        </p:nvPicPr>
        <p:blipFill>
          <a:blip r:embed="rId3"/>
          <a:stretch>
            <a:fillRect/>
          </a:stretch>
        </p:blipFill>
        <p:spPr>
          <a:xfrm>
            <a:off x="687070" y="1244600"/>
            <a:ext cx="7750810" cy="436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8149" y="609600"/>
            <a:ext cx="8267701" cy="5539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Hướng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thực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hiện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 khi đọc phần tư liệu và xem qua các hình ảnh trên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em hãy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 lời câu hỏi dưới đây vào tập bài soạn hoặc giấy nháp: 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1: Em hãy cho biết hậu quả của chiến tranh thế giới lần thứ nhất và chiến tranh thế giới lần thứ hai. 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2: </a:t>
            </a:r>
            <a:r>
              <a:rPr lang="en-US" sz="26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hãy cho biết hậu quả của chiến tranh đối với đất nước ta. </a:t>
            </a:r>
            <a:b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3: Theo em, chúng ta cần phải làm gì để ngăn chặn chiến tranh, bảo vệ hòa bình?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70"/>
            <a:ext cx="8229600" cy="1143000"/>
          </a:xfrm>
        </p:spPr>
        <p:txBody>
          <a:bodyPr/>
          <a:lstStyle/>
          <a:p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ĐẶT VẤN ĐỀ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98" y="2057479"/>
            <a:ext cx="7848502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US" altLang="vi-VN" sz="4000">
                <a:solidFill>
                  <a:srgbClr val="FFFFFF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Tìm hiểu chiến tranh và hòa bình. </a:t>
            </a: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US" altLang="vi-VN" sz="4000">
                <a:solidFill>
                  <a:srgbClr val="FFFFFF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Bảo vệ hòa bình là nhiệm vụ của toàn nhân loại. </a:t>
            </a:r>
            <a:endParaRPr lang="vi-VN" sz="4000">
              <a:solidFill>
                <a:srgbClr val="FFFFFF"/>
              </a:solidFill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llout: Down Arrow 3"/>
          <p:cNvSpPr/>
          <p:nvPr/>
        </p:nvSpPr>
        <p:spPr>
          <a:xfrm>
            <a:off x="7315200" y="0"/>
            <a:ext cx="1828800" cy="1295400"/>
          </a:xfrm>
          <a:prstGeom prst="downArrow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BÀI GHI</a:t>
            </a:r>
            <a:endParaRPr lang="vi-VN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70"/>
            <a:ext cx="8229600" cy="1143000"/>
          </a:xfrm>
        </p:spPr>
        <p:txBody>
          <a:bodyPr/>
          <a:lstStyle/>
          <a:p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 BÀI HỌC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30"/>
            <a:ext cx="6096000" cy="3286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2363" y="1173540"/>
            <a:ext cx="8300085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cầu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R="0" lvl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Học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nhận biết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thế nào là hòa bình; thế nào là bảo vệ hòa bình; những điểm khác nhau giữa chiến tranh và hòa bình. </a:t>
            </a:r>
          </a:p>
          <a:p>
            <a:pPr marR="0" lvl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thức được về tình hình thế giới và nước ta hiện nay.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Nêu 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những việc làm của bản thân góp phần tham gia bảo vệ hòa bình.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4080" y="330806"/>
            <a:ext cx="5036653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II.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NỘI DUNG BÀI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363" y="3886200"/>
            <a:ext cx="830008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 thức thực hiện: </a:t>
            </a:r>
          </a:p>
          <a:p>
            <a:pPr marL="0" marR="0" lvl="0" indent="0" algn="just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Tham khảo kiến thức trong SGK, thông tin trên internet, v.v., suy nghĩ và trả lời các câu hỏi của Giáo viên vào tập bài soạn hoặc giấy nháp, v.v.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530590" cy="6172200"/>
          </a:xfrm>
        </p:spPr>
        <p:txBody>
          <a:bodyPr/>
          <a:lstStyle/>
          <a:p>
            <a:pPr marL="0" indent="0" algn="l">
              <a:buNone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hiện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l">
              <a:buNone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bình về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hội.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ở slide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 </a:t>
            </a:r>
          </a:p>
          <a:p>
            <a:pPr marL="0" indent="0" algn="l">
              <a:buNone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Theo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 algn="l">
              <a:buNone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40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2361991" y="1523846"/>
            <a:ext cx="574929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0800" y="2286000"/>
            <a:ext cx="5330825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1028700">
              <a:buFontTx/>
              <a:buAutoNum type="romanUcPeriod"/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</a:p>
          <a:p>
            <a:pPr marL="1028700" indent="-1028700">
              <a:buFontTx/>
              <a:buAutoNum type="romanUcPeriod"/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  <a:p>
            <a:pPr marL="914400" indent="-914400">
              <a:buFontTx/>
              <a:buAutoNum type="arabicPeriod"/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     Ý nghĩa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Rèn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LUYỆN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76200"/>
            <a:ext cx="9296400" cy="1143000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b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57117"/>
              </p:ext>
            </p:extLst>
          </p:nvPr>
        </p:nvGraphicFramePr>
        <p:xfrm>
          <a:off x="304800" y="990600"/>
          <a:ext cx="8534400" cy="56377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3914">
                  <a:extLst>
                    <a:ext uri="{9D8B030D-6E8A-4147-A177-3AD203B41FA5}">
                      <a16:colId xmlns:a16="http://schemas.microsoft.com/office/drawing/2014/main" val="699662395"/>
                    </a:ext>
                  </a:extLst>
                </a:gridCol>
                <a:gridCol w="2883126">
                  <a:extLst>
                    <a:ext uri="{9D8B030D-6E8A-4147-A177-3AD203B41FA5}">
                      <a16:colId xmlns:a16="http://schemas.microsoft.com/office/drawing/2014/main" val="2980490857"/>
                    </a:ext>
                  </a:extLst>
                </a:gridCol>
                <a:gridCol w="3007360">
                  <a:extLst>
                    <a:ext uri="{9D8B030D-6E8A-4147-A177-3AD203B41FA5}">
                      <a16:colId xmlns:a16="http://schemas.microsoft.com/office/drawing/2014/main" val="2285356975"/>
                    </a:ext>
                  </a:extLst>
                </a:gridCol>
              </a:tblGrid>
              <a:tr h="11218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phi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033013"/>
                  </a:ext>
                </a:extLst>
              </a:tr>
              <a:tr h="1150274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020385"/>
                  </a:ext>
                </a:extLst>
              </a:tr>
              <a:tr h="1121872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695670"/>
                  </a:ext>
                </a:extLst>
              </a:tr>
              <a:tr h="1121872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174032"/>
                  </a:ext>
                </a:extLst>
              </a:tr>
              <a:tr h="1121872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6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011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 BÀI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585200" cy="471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1/ Khái niệm: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?"/>
              <a:defRPr/>
            </a:pPr>
            <a:r>
              <a:rPr kumimoji="0" lang="en-US" altLang="fr-FR" sz="28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Hòa bình là tình trạng không có chiến tranh hay xung đột vũ trang.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?"/>
              <a:defRPr/>
            </a:pPr>
            <a:r>
              <a:rPr kumimoji="0" lang="en-US" altLang="fr-FR" sz="28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Bảo vệ hòa bình là giữ cuộc sống xã hội bình yên; dùng thương lượng, đàm phán để giải quyết mọi mâu thuẫn, xung đột giữa các dân tộc, tôn giáo và quốc gia; không để xảy ra chiến tranh hay xung đột vũ trang. </a:t>
            </a:r>
          </a:p>
        </p:txBody>
      </p:sp>
      <p:sp>
        <p:nvSpPr>
          <p:cNvPr id="3" name="Callout: Down Arrow 2"/>
          <p:cNvSpPr/>
          <p:nvPr/>
        </p:nvSpPr>
        <p:spPr>
          <a:xfrm>
            <a:off x="7315200" y="0"/>
            <a:ext cx="1828800" cy="1295400"/>
          </a:xfrm>
          <a:prstGeom prst="downArrow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BÀI GHI</a:t>
            </a: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 BÀI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9810" y="1981200"/>
            <a:ext cx="733933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fr-FR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 Ý nghĩa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?"/>
              <a:defRPr/>
            </a:pPr>
            <a:r>
              <a:rPr kumimoji="0" lang="en-US" altLang="fr-FR" sz="28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 nay, ở nhiều khu vực trên thế giới vẫn đang xảy ra chiến tranh. Vì vậy, ngăn chặn chiến tranh, bảo vệ hòa bình là trách nhiệm của các quốc gia. </a:t>
            </a:r>
          </a:p>
        </p:txBody>
      </p:sp>
      <p:sp>
        <p:nvSpPr>
          <p:cNvPr id="3" name="Callout: Down Arrow 2"/>
          <p:cNvSpPr/>
          <p:nvPr/>
        </p:nvSpPr>
        <p:spPr>
          <a:xfrm>
            <a:off x="7315200" y="0"/>
            <a:ext cx="1828800" cy="1295400"/>
          </a:xfrm>
          <a:prstGeom prst="downArrow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BÀI GHI</a:t>
            </a: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70"/>
            <a:ext cx="8229600" cy="1143000"/>
          </a:xfrm>
        </p:spPr>
        <p:txBody>
          <a:bodyPr/>
          <a:lstStyle/>
          <a:p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ĐẶT VẤN ĐỀ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30"/>
            <a:ext cx="6096000" cy="3286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2400" y="1143000"/>
            <a:ext cx="7479193" cy="2245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ra và phân tích được hậu quả của các chiến tranh đã diễn ra trong quá khứ.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thức được sự quan trọng của việc bảo vệ hòa bình.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337810"/>
            <a:ext cx="392347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ĐẶT VẤN ĐỀ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11" y="3581400"/>
            <a:ext cx="7479193" cy="2245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thức thực hiện: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phần tư liệu, quan sát hình ảnh về chiến tranh thế giới và chiến tranh ở Việt Nam.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rả lời các câu hỏi của Giáo viên vào tập bài soạn hoặc giấy nháp, v.v.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1143000"/>
            <a:ext cx="8417560" cy="5367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tăng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5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1900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2000,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20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cửa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300.000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cầm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súng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Theo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quốc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(23-05-2002 – 29-05-2002)]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hòa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….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quốc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Tổ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quốc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luôn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ủng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hòa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khắp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kumimoji="0" lang="vi-VN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813" y="152400"/>
            <a:ext cx="8588374" cy="8915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Hướng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thực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hiện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hãy đọc tư liệu và xem các hình ảnh dưới đây: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34035" y="156845"/>
            <a:ext cx="79038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VỀ </a:t>
            </a:r>
          </a:p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CHIẾN TRANH THẾ GIỚI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385560" y="6400800"/>
            <a:ext cx="27584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Nguồn ảnh: https://vnexpress.net/su-tan-khoc-cua-the-chien-ii-qua-anh-3210811.html</a:t>
            </a:r>
          </a:p>
        </p:txBody>
      </p:sp>
      <p:pic>
        <p:nvPicPr>
          <p:cNvPr id="104" name="Picture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576580" y="1296035"/>
            <a:ext cx="8018780" cy="4795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20395" y="5105400"/>
            <a:ext cx="79038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Hiroshima sau khi Mỹ ném bom nguyên tử xuống Nhật Bản ngày 6/8/1945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385560" y="6400800"/>
            <a:ext cx="27584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Nguồn ảnh: https://vov.vn/the-gioi/ho-so/tai-sao-my-nem-bom-nguyen-tu-hirosima-va-nagasaki-985861.vov</a:t>
            </a:r>
          </a:p>
        </p:txBody>
      </p:sp>
      <p:pic>
        <p:nvPicPr>
          <p:cNvPr id="103" name="Picture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22615" cy="4722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49580" y="4877435"/>
            <a:ext cx="81553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Bức ảnh chụp một nhóm người Do Thái ở Warsaw, Ba Lan bị quân phát xít lôi ra khỏi nơi trú ẩn là một trong những bức ảnh nổi tiếng nhất về Holocaust, nạn diệt chủng khiến 6 triệu người Do Thái thiệt mạng.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Ảnh: United States Holocaust Museum</a:t>
            </a:r>
          </a:p>
        </p:txBody>
      </p:sp>
      <p:pic>
        <p:nvPicPr>
          <p:cNvPr id="105" name="Picture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481965" y="229235"/>
            <a:ext cx="8170545" cy="4585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6385560" y="6400800"/>
            <a:ext cx="27584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Nguồn tin: https://vnexpress.net/su-tan-khoc-cua-the-chien-ii-qua-anh-3210811.html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20395" y="5105400"/>
            <a:ext cx="79038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Một lính Đức 16 tuổi khóc khi bị lực lượng Mỹ bắt năm 1945</a:t>
            </a:r>
          </a:p>
        </p:txBody>
      </p:sp>
      <p:pic>
        <p:nvPicPr>
          <p:cNvPr id="106" name="Picture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752475" y="514985"/>
            <a:ext cx="7639050" cy="4458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6385560" y="6400800"/>
            <a:ext cx="27584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Nguồn tin: https://vnexpress.net/su-tan-khoc-cua-the-chien-ii-qua-anh-3210811.html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27</TotalTime>
  <Words>1282</Words>
  <Application>Microsoft Office PowerPoint</Application>
  <PresentationFormat>On-screen Show (4:3)</PresentationFormat>
  <Paragraphs>91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Watermark</vt:lpstr>
      <vt:lpstr>2_Office Theme</vt:lpstr>
      <vt:lpstr>4_Office Theme</vt:lpstr>
      <vt:lpstr>2_Default Design</vt:lpstr>
      <vt:lpstr>5_Office Theme</vt:lpstr>
      <vt:lpstr>Office Theme</vt:lpstr>
      <vt:lpstr>PowerPoint Presentation</vt:lpstr>
      <vt:lpstr>PowerPoint Presentation</vt:lpstr>
      <vt:lpstr>I. ĐẶT VẤN ĐỀ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ĐẶT VẤN ĐỀ</vt:lpstr>
      <vt:lpstr>II. NỘI DUNG BÀI HỌC</vt:lpstr>
      <vt:lpstr>PowerPoint Presentation</vt:lpstr>
      <vt:lpstr>PowerPoint Presentation</vt:lpstr>
      <vt:lpstr>Phân biệt  chiến tranh chính nghĩa và chiến tranh phi nghĩa </vt:lpstr>
      <vt:lpstr>II. NỘI DUNG BÀI HỌC</vt:lpstr>
      <vt:lpstr>II. NỘI DUNG BÀI HỌC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NHI LE</cp:lastModifiedBy>
  <cp:revision>201</cp:revision>
  <dcterms:created xsi:type="dcterms:W3CDTF">2003-07-16T22:36:00Z</dcterms:created>
  <dcterms:modified xsi:type="dcterms:W3CDTF">2021-10-16T09:03:53Z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8EC72C4265654B20B2EB6D37CC665A44</vt:lpwstr>
  </property>
  <property fmtid="{D5CDD505-2E9C-101B-9397-08002B2CF9AE}" pid="3" name="KSOProductBuildVer">
    <vt:lpwstr>1033-11.2.0.10323</vt:lpwstr>
  </property>
</Properties>
</file>